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62" r:id="rId6"/>
    <p:sldId id="263" r:id="rId7"/>
    <p:sldId id="265" r:id="rId8"/>
    <p:sldId id="257" r:id="rId9"/>
    <p:sldId id="266" r:id="rId10"/>
    <p:sldId id="267" r:id="rId11"/>
    <p:sldId id="268" r:id="rId12"/>
    <p:sldId id="269" r:id="rId13"/>
    <p:sldId id="258" r:id="rId14"/>
    <p:sldId id="259" r:id="rId15"/>
    <p:sldId id="260" r:id="rId16"/>
    <p:sldId id="273" r:id="rId17"/>
    <p:sldId id="271" r:id="rId18"/>
    <p:sldId id="274" r:id="rId19"/>
    <p:sldId id="261" r:id="rId20"/>
    <p:sldId id="272"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4D66AA-E580-44D3-83CA-EB5CE17D8774}" v="20" dt="2021-12-05T20:37:33.6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0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7235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88484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83605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40927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89926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82619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1347625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87105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3394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37458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274920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18520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00229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7986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1686260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32972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12/5/2021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445080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mstudycircle.com/stakeholder-register-project-management/" TargetMode="External"/><Relationship Id="rId2" Type="http://schemas.openxmlformats.org/officeDocument/2006/relationships/hyperlink" Target="https://www.workfront.com/project-management/life-cycle" TargetMode="External"/><Relationship Id="rId1" Type="http://schemas.openxmlformats.org/officeDocument/2006/relationships/slideLayout" Target="../slideLayouts/slideLayout2.xml"/><Relationship Id="rId4" Type="http://schemas.openxmlformats.org/officeDocument/2006/relationships/hyperlink" Target="https://projectmanagementacademy.net/articles/five-traditional-process-groups/#1a"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workfront.com/project-management/career/project-manage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407" y="1628157"/>
            <a:ext cx="9089652" cy="1646302"/>
          </a:xfrm>
        </p:spPr>
        <p:txBody>
          <a:bodyPr/>
          <a:lstStyle/>
          <a:p>
            <a:pPr algn="ctr"/>
            <a:r>
              <a:rPr lang="en-US"/>
              <a:t>Five Project Management Process Groups</a:t>
            </a:r>
          </a:p>
        </p:txBody>
      </p:sp>
      <p:sp>
        <p:nvSpPr>
          <p:cNvPr id="3" name="Subtitle 2"/>
          <p:cNvSpPr>
            <a:spLocks noGrp="1"/>
          </p:cNvSpPr>
          <p:nvPr>
            <p:ph type="subTitle" idx="1"/>
          </p:nvPr>
        </p:nvSpPr>
        <p:spPr>
          <a:xfrm>
            <a:off x="508001" y="4050833"/>
            <a:ext cx="9073358" cy="1096899"/>
          </a:xfrm>
        </p:spPr>
        <p:txBody>
          <a:bodyPr>
            <a:normAutofit/>
          </a:bodyPr>
          <a:lstStyle/>
          <a:p>
            <a:r>
              <a:rPr lang="en-US" sz="2800"/>
              <a:t>Christopher Paez, Chang Woo Shin,</a:t>
            </a:r>
            <a:r>
              <a:rPr lang="en-US" sz="2800">
                <a:ea typeface="+mn-lt"/>
                <a:cs typeface="+mn-lt"/>
              </a:rPr>
              <a:t> Israa </a:t>
            </a:r>
            <a:r>
              <a:rPr lang="en-US" sz="2800" err="1">
                <a:ea typeface="+mn-lt"/>
                <a:cs typeface="+mn-lt"/>
              </a:rPr>
              <a:t>Jeddeeni</a:t>
            </a:r>
            <a:r>
              <a:rPr lang="en-US" sz="2800">
                <a:ea typeface="+mn-lt"/>
                <a:cs typeface="+mn-lt"/>
              </a:rPr>
              <a:t>,</a:t>
            </a:r>
            <a:r>
              <a:rPr lang="en-US" sz="2800"/>
              <a:t> </a:t>
            </a:r>
            <a:endParaRPr lang="en-US"/>
          </a:p>
          <a:p>
            <a:endParaRPr lang="en-US"/>
          </a:p>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193F-7A6A-4D36-B2D5-A2C42834BF63}"/>
              </a:ext>
            </a:extLst>
          </p:cNvPr>
          <p:cNvSpPr>
            <a:spLocks noGrp="1"/>
          </p:cNvSpPr>
          <p:nvPr>
            <p:ph type="title"/>
          </p:nvPr>
        </p:nvSpPr>
        <p:spPr>
          <a:xfrm>
            <a:off x="550334" y="188912"/>
            <a:ext cx="8596668" cy="923925"/>
          </a:xfrm>
        </p:spPr>
        <p:txBody>
          <a:bodyPr/>
          <a:lstStyle/>
          <a:p>
            <a:r>
              <a:rPr lang="en-US"/>
              <a:t>Planning</a:t>
            </a:r>
          </a:p>
        </p:txBody>
      </p:sp>
      <p:sp>
        <p:nvSpPr>
          <p:cNvPr id="3" name="Content Placeholder 2">
            <a:extLst>
              <a:ext uri="{FF2B5EF4-FFF2-40B4-BE49-F238E27FC236}">
                <a16:creationId xmlns:a16="http://schemas.microsoft.com/office/drawing/2014/main" id="{EBA34838-DEC0-4F0B-955D-69DAE3D4654A}"/>
              </a:ext>
            </a:extLst>
          </p:cNvPr>
          <p:cNvSpPr>
            <a:spLocks noGrp="1"/>
          </p:cNvSpPr>
          <p:nvPr>
            <p:ph idx="1"/>
          </p:nvPr>
        </p:nvSpPr>
        <p:spPr>
          <a:xfrm>
            <a:off x="677334" y="1438277"/>
            <a:ext cx="5418666" cy="5230147"/>
          </a:xfrm>
        </p:spPr>
        <p:txBody>
          <a:bodyPr vert="horz" lIns="91440" tIns="45720" rIns="91440" bIns="45720" rtlCol="0" anchor="t">
            <a:normAutofit fontScale="92500" lnSpcReduction="10000"/>
          </a:bodyPr>
          <a:lstStyle/>
          <a:p>
            <a:r>
              <a:rPr lang="en-US" sz="2200" dirty="0">
                <a:ea typeface="+mn-lt"/>
                <a:cs typeface="+mn-lt"/>
              </a:rPr>
              <a:t>Establishing the project's overall scope is an important part of the planning process.</a:t>
            </a:r>
          </a:p>
          <a:p>
            <a:r>
              <a:rPr lang="en-US" sz="2200" dirty="0">
                <a:ea typeface="+mn-lt"/>
                <a:cs typeface="+mn-lt"/>
              </a:rPr>
              <a:t>While it may appear that scope (together with risks, milestones, summary, and budget) was specified at a high level in Initiating, it was not.</a:t>
            </a:r>
          </a:p>
          <a:p>
            <a:r>
              <a:rPr lang="en-US" sz="2200" dirty="0">
                <a:ea typeface="+mn-lt"/>
                <a:cs typeface="+mn-lt"/>
              </a:rPr>
              <a:t>the planning phase process group is where you build the project infrastructure that will enable you to achieve your goal within your predetermined time and budget constraints.</a:t>
            </a:r>
          </a:p>
          <a:p>
            <a:r>
              <a:rPr lang="en-US" sz="2200" dirty="0">
                <a:ea typeface="+mn-lt"/>
                <a:cs typeface="+mn-lt"/>
              </a:rPr>
              <a:t>The planning stage includes; starting with a project management plan, project scope, work breakdown structure and more—and wrapping up with qualitative and quantitative risk analyses and risk responses.</a:t>
            </a:r>
            <a:endParaRPr lang="en-US" sz="2200" dirty="0"/>
          </a:p>
          <a:p>
            <a:endParaRPr lang="en-US" dirty="0"/>
          </a:p>
        </p:txBody>
      </p:sp>
      <p:pic>
        <p:nvPicPr>
          <p:cNvPr id="1026" name="Picture 2" descr="Isometric planning schedule. by Oleksii Kolosov on Dribbble">
            <a:extLst>
              <a:ext uri="{FF2B5EF4-FFF2-40B4-BE49-F238E27FC236}">
                <a16:creationId xmlns:a16="http://schemas.microsoft.com/office/drawing/2014/main" id="{86FF951E-7C4F-4006-AB4A-2C95ACD01A4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86252" y="859367"/>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Write a Strategic Plan | troblinreich.com | Instructional design,  Powerpoint animation, Elearning">
            <a:extLst>
              <a:ext uri="{FF2B5EF4-FFF2-40B4-BE49-F238E27FC236}">
                <a16:creationId xmlns:a16="http://schemas.microsoft.com/office/drawing/2014/main" id="{4FDE35F6-2CDF-4448-852C-393DB8C3D73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03037" y="3716867"/>
            <a:ext cx="3593215" cy="2874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715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8F10-A282-4649-A630-88C19720383B}"/>
              </a:ext>
            </a:extLst>
          </p:cNvPr>
          <p:cNvSpPr>
            <a:spLocks noGrp="1"/>
          </p:cNvSpPr>
          <p:nvPr>
            <p:ph type="title"/>
          </p:nvPr>
        </p:nvSpPr>
        <p:spPr>
          <a:xfrm>
            <a:off x="4838477" y="342186"/>
            <a:ext cx="2515045" cy="802105"/>
          </a:xfrm>
        </p:spPr>
        <p:txBody>
          <a:bodyPr/>
          <a:lstStyle/>
          <a:p>
            <a:r>
              <a:rPr lang="en-US" dirty="0"/>
              <a:t>Executing</a:t>
            </a:r>
          </a:p>
        </p:txBody>
      </p:sp>
      <p:sp>
        <p:nvSpPr>
          <p:cNvPr id="3" name="Content Placeholder 2">
            <a:extLst>
              <a:ext uri="{FF2B5EF4-FFF2-40B4-BE49-F238E27FC236}">
                <a16:creationId xmlns:a16="http://schemas.microsoft.com/office/drawing/2014/main" id="{063533EF-9ADE-4955-8979-950956CB0D3E}"/>
              </a:ext>
            </a:extLst>
          </p:cNvPr>
          <p:cNvSpPr>
            <a:spLocks noGrp="1"/>
          </p:cNvSpPr>
          <p:nvPr>
            <p:ph idx="1"/>
          </p:nvPr>
        </p:nvSpPr>
        <p:spPr>
          <a:xfrm>
            <a:off x="340450" y="1251387"/>
            <a:ext cx="7873108" cy="4355225"/>
          </a:xfrm>
        </p:spPr>
        <p:txBody>
          <a:bodyPr vert="horz" lIns="91440" tIns="45720" rIns="91440" bIns="45720" rtlCol="0" anchor="t">
            <a:normAutofit/>
          </a:bodyPr>
          <a:lstStyle/>
          <a:p>
            <a:r>
              <a:rPr lang="en-US" sz="2400" dirty="0"/>
              <a:t>Where the work get done and mostly this process takes the most resources to perform the process. </a:t>
            </a:r>
          </a:p>
          <a:p>
            <a:r>
              <a:rPr lang="en-US" sz="2400" dirty="0"/>
              <a:t>Project Manager lead the team.</a:t>
            </a:r>
          </a:p>
          <a:p>
            <a:pPr lvl="1"/>
            <a:r>
              <a:rPr lang="en-US" sz="2000" dirty="0"/>
              <a:t>Project Manager will utilize leadership skill during executing phase and execute plans to guide the team. </a:t>
            </a:r>
          </a:p>
          <a:p>
            <a:pPr lvl="1"/>
            <a:r>
              <a:rPr lang="en-US" sz="2000" dirty="0"/>
              <a:t>The team might encounter hardships and challenges along the way of the executing phase, and Project Manager will handle these situations.</a:t>
            </a:r>
          </a:p>
          <a:p>
            <a:pPr lvl="1"/>
            <a:r>
              <a:rPr lang="en-US" sz="2000" dirty="0"/>
              <a:t>Project Manager will not only desire the outcome in the execution phase, but also the project manager will also perform team-building exercise to develop the team. </a:t>
            </a:r>
          </a:p>
          <a:p>
            <a:pPr marL="457200" lvl="1" indent="0">
              <a:buNone/>
            </a:pPr>
            <a:endParaRPr lang="en-US" dirty="0"/>
          </a:p>
          <a:p>
            <a:endParaRPr lang="en-US" dirty="0"/>
          </a:p>
        </p:txBody>
      </p:sp>
    </p:spTree>
    <p:extLst>
      <p:ext uri="{BB962C8B-B14F-4D97-AF65-F5344CB8AC3E}">
        <p14:creationId xmlns:p14="http://schemas.microsoft.com/office/powerpoint/2010/main" val="735720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5AD64-670B-4CC2-BA16-A2308C28931E}"/>
              </a:ext>
            </a:extLst>
          </p:cNvPr>
          <p:cNvSpPr>
            <a:spLocks noGrp="1"/>
          </p:cNvSpPr>
          <p:nvPr>
            <p:ph type="title"/>
          </p:nvPr>
        </p:nvSpPr>
        <p:spPr>
          <a:xfrm>
            <a:off x="4591608" y="192505"/>
            <a:ext cx="3782371" cy="753979"/>
          </a:xfrm>
        </p:spPr>
        <p:txBody>
          <a:bodyPr/>
          <a:lstStyle/>
          <a:p>
            <a:r>
              <a:rPr lang="en-US" dirty="0"/>
              <a:t>Executing cont.</a:t>
            </a:r>
          </a:p>
        </p:txBody>
      </p:sp>
      <p:sp>
        <p:nvSpPr>
          <p:cNvPr id="3" name="Content Placeholder 2">
            <a:extLst>
              <a:ext uri="{FF2B5EF4-FFF2-40B4-BE49-F238E27FC236}">
                <a16:creationId xmlns:a16="http://schemas.microsoft.com/office/drawing/2014/main" id="{2DB71B2B-C86B-480D-A173-55DF21F634C6}"/>
              </a:ext>
            </a:extLst>
          </p:cNvPr>
          <p:cNvSpPr>
            <a:spLocks noGrp="1"/>
          </p:cNvSpPr>
          <p:nvPr>
            <p:ph idx="1"/>
          </p:nvPr>
        </p:nvSpPr>
        <p:spPr>
          <a:xfrm>
            <a:off x="160421" y="1331495"/>
            <a:ext cx="9095874" cy="3304673"/>
          </a:xfrm>
        </p:spPr>
        <p:txBody>
          <a:bodyPr vert="horz" lIns="91440" tIns="45720" rIns="91440" bIns="45720" rtlCol="0" anchor="t">
            <a:normAutofit/>
          </a:bodyPr>
          <a:lstStyle/>
          <a:p>
            <a:r>
              <a:rPr lang="en-US" sz="2400" dirty="0"/>
              <a:t>The team will not just perform/execute the project; through this phase the team will develop to be a better team.  </a:t>
            </a:r>
          </a:p>
          <a:p>
            <a:pPr lvl="1"/>
            <a:r>
              <a:rPr lang="en-US" sz="2000" dirty="0"/>
              <a:t>As the team execute the project, it will motivate the team and lead to successful executing phase. </a:t>
            </a:r>
          </a:p>
          <a:p>
            <a:r>
              <a:rPr lang="en-US" sz="2400" dirty="0"/>
              <a:t>Most of the resources will be used in this executing phase including time. </a:t>
            </a:r>
          </a:p>
        </p:txBody>
      </p:sp>
      <p:pic>
        <p:nvPicPr>
          <p:cNvPr id="6148" name="Picture 4" descr="At PamTen, it&amp;#39;s all about teamwork. “Teamwork is the ability to work  together toward a common v… | Powerpoint animation, Fun projects for kids,  Happy new year gif">
            <a:extLst>
              <a:ext uri="{FF2B5EF4-FFF2-40B4-BE49-F238E27FC236}">
                <a16:creationId xmlns:a16="http://schemas.microsoft.com/office/drawing/2014/main" id="{1BAABDB1-A6F1-4C7D-AED5-4C6755846FC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24463" y="3950257"/>
            <a:ext cx="3914274" cy="262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982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SEC Information Technology by Dr Ricardo Neil – Private Classes - LMS  Portal">
            <a:extLst>
              <a:ext uri="{FF2B5EF4-FFF2-40B4-BE49-F238E27FC236}">
                <a16:creationId xmlns:a16="http://schemas.microsoft.com/office/drawing/2014/main" id="{21DDA8AF-882E-4E90-BBF1-FD9510BE522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77264" y="1692442"/>
            <a:ext cx="2871536" cy="27868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ED9FF1-59D6-4D9C-AB62-9B4E2BDF9B2C}"/>
              </a:ext>
            </a:extLst>
          </p:cNvPr>
          <p:cNvSpPr>
            <a:spLocks noGrp="1"/>
          </p:cNvSpPr>
          <p:nvPr>
            <p:ph type="title"/>
          </p:nvPr>
        </p:nvSpPr>
        <p:spPr>
          <a:xfrm>
            <a:off x="3965966" y="248653"/>
            <a:ext cx="3878624" cy="657726"/>
          </a:xfrm>
        </p:spPr>
        <p:txBody>
          <a:bodyPr/>
          <a:lstStyle/>
          <a:p>
            <a:r>
              <a:rPr lang="en-US" dirty="0"/>
              <a:t>Executing cont.</a:t>
            </a:r>
          </a:p>
        </p:txBody>
      </p:sp>
      <p:sp>
        <p:nvSpPr>
          <p:cNvPr id="3" name="Content Placeholder 2">
            <a:extLst>
              <a:ext uri="{FF2B5EF4-FFF2-40B4-BE49-F238E27FC236}">
                <a16:creationId xmlns:a16="http://schemas.microsoft.com/office/drawing/2014/main" id="{2C54E635-CD16-4DFD-8A12-4058CF568551}"/>
              </a:ext>
            </a:extLst>
          </p:cNvPr>
          <p:cNvSpPr>
            <a:spLocks noGrp="1"/>
          </p:cNvSpPr>
          <p:nvPr>
            <p:ph idx="1"/>
          </p:nvPr>
        </p:nvSpPr>
        <p:spPr>
          <a:xfrm>
            <a:off x="260240" y="1374525"/>
            <a:ext cx="6092434" cy="5523580"/>
          </a:xfrm>
        </p:spPr>
        <p:txBody>
          <a:bodyPr>
            <a:normAutofit fontScale="92500" lnSpcReduction="20000"/>
          </a:bodyPr>
          <a:lstStyle/>
          <a:p>
            <a:r>
              <a:rPr lang="en-US" sz="2800" dirty="0">
                <a:ea typeface="+mn-lt"/>
                <a:cs typeface="+mn-lt"/>
              </a:rPr>
              <a:t>Some project stakeholders might ask team to change or modify the project due to all the resources that has been spent, and that is when the Control Board of the project steps in. </a:t>
            </a:r>
          </a:p>
          <a:p>
            <a:pPr lvl="1"/>
            <a:r>
              <a:rPr lang="en-US" sz="2400" dirty="0">
                <a:ea typeface="+mn-lt"/>
                <a:cs typeface="+mn-lt"/>
              </a:rPr>
              <a:t>Control Board will be the acting bridge between the team, who is executing the project, and project stakeholders. </a:t>
            </a:r>
          </a:p>
          <a:p>
            <a:pPr lvl="1"/>
            <a:r>
              <a:rPr lang="en-US" sz="2400" dirty="0"/>
              <a:t>Control Board will </a:t>
            </a:r>
            <a:r>
              <a:rPr lang="en-US" sz="2400" dirty="0">
                <a:ea typeface="+mn-lt"/>
                <a:cs typeface="+mn-lt"/>
              </a:rPr>
              <a:t>resolve any conflicts that might happen along the project execution. </a:t>
            </a:r>
          </a:p>
          <a:p>
            <a:pPr lvl="1"/>
            <a:r>
              <a:rPr lang="en-US" sz="2400" dirty="0">
                <a:ea typeface="+mn-lt"/>
                <a:cs typeface="+mn-lt"/>
              </a:rPr>
              <a:t>Control Board will be the only one to determine whether to accept the changes or modification request, or they can also decline.  </a:t>
            </a:r>
          </a:p>
          <a:p>
            <a:pPr marL="0" indent="0">
              <a:buNone/>
            </a:pPr>
            <a:endParaRPr lang="en-US" dirty="0"/>
          </a:p>
        </p:txBody>
      </p:sp>
    </p:spTree>
    <p:extLst>
      <p:ext uri="{BB962C8B-B14F-4D97-AF65-F5344CB8AC3E}">
        <p14:creationId xmlns:p14="http://schemas.microsoft.com/office/powerpoint/2010/main" val="3772898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5AD64-670B-4CC2-BA16-A2308C28931E}"/>
              </a:ext>
            </a:extLst>
          </p:cNvPr>
          <p:cNvSpPr>
            <a:spLocks noGrp="1"/>
          </p:cNvSpPr>
          <p:nvPr>
            <p:ph type="title"/>
          </p:nvPr>
        </p:nvSpPr>
        <p:spPr>
          <a:xfrm>
            <a:off x="2953530" y="816638"/>
            <a:ext cx="5290329" cy="753979"/>
          </a:xfrm>
        </p:spPr>
        <p:txBody>
          <a:bodyPr/>
          <a:lstStyle/>
          <a:p>
            <a:r>
              <a:rPr lang="en-US" dirty="0"/>
              <a:t>Monitoring/ Controlling</a:t>
            </a:r>
          </a:p>
        </p:txBody>
      </p:sp>
      <p:sp>
        <p:nvSpPr>
          <p:cNvPr id="3" name="Content Placeholder 2">
            <a:extLst>
              <a:ext uri="{FF2B5EF4-FFF2-40B4-BE49-F238E27FC236}">
                <a16:creationId xmlns:a16="http://schemas.microsoft.com/office/drawing/2014/main" id="{2DB71B2B-C86B-480D-A173-55DF21F634C6}"/>
              </a:ext>
            </a:extLst>
          </p:cNvPr>
          <p:cNvSpPr>
            <a:spLocks noGrp="1"/>
          </p:cNvSpPr>
          <p:nvPr>
            <p:ph idx="1"/>
          </p:nvPr>
        </p:nvSpPr>
        <p:spPr/>
        <p:txBody>
          <a:bodyPr vert="horz" lIns="91440" tIns="45720" rIns="91440" bIns="45720" rtlCol="0" anchor="t">
            <a:normAutofit fontScale="92500" lnSpcReduction="10000"/>
          </a:bodyPr>
          <a:lstStyle/>
          <a:p>
            <a:r>
              <a:rPr lang="en-US" sz="2400" dirty="0"/>
              <a:t>The main goal of the project is to monitor all the progresses and control the team to perform better. </a:t>
            </a:r>
          </a:p>
          <a:p>
            <a:r>
              <a:rPr lang="en-US" sz="2400" dirty="0"/>
              <a:t>The project manager will assess the overall performance and duration of the project. </a:t>
            </a:r>
          </a:p>
          <a:p>
            <a:pPr lvl="1"/>
            <a:r>
              <a:rPr lang="en-US" sz="2400" dirty="0">
                <a:ea typeface="+mn-lt"/>
                <a:cs typeface="+mn-lt"/>
              </a:rPr>
              <a:t>Project Manager will make any necessary minor changes to keep the project on track. </a:t>
            </a:r>
          </a:p>
          <a:p>
            <a:pPr lvl="1"/>
            <a:r>
              <a:rPr lang="en-US" sz="2400" dirty="0">
                <a:ea typeface="+mn-lt"/>
                <a:cs typeface="+mn-lt"/>
              </a:rPr>
              <a:t>Not any major changes will be made, if so, it will be reported back to project stakeholders and project control board.  </a:t>
            </a:r>
          </a:p>
          <a:p>
            <a:pPr lvl="1"/>
            <a:r>
              <a:rPr lang="en-US" sz="2400" dirty="0">
                <a:ea typeface="+mn-lt"/>
                <a:cs typeface="+mn-lt"/>
              </a:rPr>
              <a:t>Goes hands on hands with execution phase.  </a:t>
            </a:r>
          </a:p>
          <a:p>
            <a:pPr marL="0" indent="0">
              <a:buNone/>
            </a:pPr>
            <a:endParaRPr lang="en-US" dirty="0"/>
          </a:p>
        </p:txBody>
      </p:sp>
    </p:spTree>
    <p:extLst>
      <p:ext uri="{BB962C8B-B14F-4D97-AF65-F5344CB8AC3E}">
        <p14:creationId xmlns:p14="http://schemas.microsoft.com/office/powerpoint/2010/main" val="185294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976A-79C5-428E-8FF3-174E58258F4D}"/>
              </a:ext>
            </a:extLst>
          </p:cNvPr>
          <p:cNvSpPr>
            <a:spLocks noGrp="1"/>
          </p:cNvSpPr>
          <p:nvPr>
            <p:ph type="title"/>
          </p:nvPr>
        </p:nvSpPr>
        <p:spPr>
          <a:xfrm>
            <a:off x="2698639" y="383501"/>
            <a:ext cx="6381192" cy="866274"/>
          </a:xfrm>
        </p:spPr>
        <p:txBody>
          <a:bodyPr/>
          <a:lstStyle/>
          <a:p>
            <a:r>
              <a:rPr lang="en-US" dirty="0"/>
              <a:t>Monitoring/ Controlling cont.</a:t>
            </a:r>
          </a:p>
        </p:txBody>
      </p:sp>
      <p:sp>
        <p:nvSpPr>
          <p:cNvPr id="3" name="Content Placeholder 2">
            <a:extLst>
              <a:ext uri="{FF2B5EF4-FFF2-40B4-BE49-F238E27FC236}">
                <a16:creationId xmlns:a16="http://schemas.microsoft.com/office/drawing/2014/main" id="{0E8C0B60-1380-4C79-8E98-CDC17F0E48AD}"/>
              </a:ext>
            </a:extLst>
          </p:cNvPr>
          <p:cNvSpPr>
            <a:spLocks noGrp="1"/>
          </p:cNvSpPr>
          <p:nvPr>
            <p:ph idx="1"/>
          </p:nvPr>
        </p:nvSpPr>
        <p:spPr>
          <a:xfrm>
            <a:off x="404617" y="1488613"/>
            <a:ext cx="9766077" cy="3709029"/>
          </a:xfrm>
        </p:spPr>
        <p:txBody>
          <a:bodyPr/>
          <a:lstStyle/>
          <a:p>
            <a:r>
              <a:rPr lang="en-US" sz="2800" dirty="0"/>
              <a:t>Timeline can be modified in this phase as well; it can be extended to bring better result for the project, or it can be shortened when the project output is very successful.  </a:t>
            </a:r>
          </a:p>
          <a:p>
            <a:pPr lvl="1"/>
            <a:r>
              <a:rPr lang="en-US" sz="2400" dirty="0"/>
              <a:t>The team has to constantly monitor themselves with new timeline, if any changes were made. </a:t>
            </a:r>
          </a:p>
          <a:p>
            <a:endParaRPr lang="en-US" dirty="0"/>
          </a:p>
        </p:txBody>
      </p:sp>
      <p:pic>
        <p:nvPicPr>
          <p:cNvPr id="8198" name="Picture 6" descr="time template – calendar gif | Process Street | Checklist, Workflow and SOP  Software">
            <a:extLst>
              <a:ext uri="{FF2B5EF4-FFF2-40B4-BE49-F238E27FC236}">
                <a16:creationId xmlns:a16="http://schemas.microsoft.com/office/drawing/2014/main" id="{6344B23A-7D88-435D-8938-565EE45F005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48666" y="4398950"/>
            <a:ext cx="4016766" cy="207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747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E634-E57E-4C42-885A-7658A80DF5BA}"/>
              </a:ext>
            </a:extLst>
          </p:cNvPr>
          <p:cNvSpPr>
            <a:spLocks noGrp="1"/>
          </p:cNvSpPr>
          <p:nvPr>
            <p:ph type="title"/>
          </p:nvPr>
        </p:nvSpPr>
        <p:spPr>
          <a:xfrm>
            <a:off x="5151298" y="304800"/>
            <a:ext cx="1889403" cy="786063"/>
          </a:xfrm>
        </p:spPr>
        <p:txBody>
          <a:bodyPr/>
          <a:lstStyle/>
          <a:p>
            <a:r>
              <a:rPr lang="en-US" dirty="0"/>
              <a:t>Closing</a:t>
            </a:r>
          </a:p>
        </p:txBody>
      </p:sp>
      <p:sp>
        <p:nvSpPr>
          <p:cNvPr id="3" name="Content Placeholder 2">
            <a:extLst>
              <a:ext uri="{FF2B5EF4-FFF2-40B4-BE49-F238E27FC236}">
                <a16:creationId xmlns:a16="http://schemas.microsoft.com/office/drawing/2014/main" id="{2BB91104-4F34-497A-ADC4-284E53A01225}"/>
              </a:ext>
            </a:extLst>
          </p:cNvPr>
          <p:cNvSpPr>
            <a:spLocks noGrp="1"/>
          </p:cNvSpPr>
          <p:nvPr>
            <p:ph idx="1"/>
          </p:nvPr>
        </p:nvSpPr>
        <p:spPr>
          <a:xfrm>
            <a:off x="172006" y="1353011"/>
            <a:ext cx="9814204" cy="3261641"/>
          </a:xfrm>
        </p:spPr>
        <p:txBody>
          <a:bodyPr vert="horz" lIns="91440" tIns="45720" rIns="91440" bIns="45720" rtlCol="0" anchor="t">
            <a:normAutofit fontScale="40000" lnSpcReduction="20000"/>
          </a:bodyPr>
          <a:lstStyle/>
          <a:p>
            <a:r>
              <a:rPr lang="en-US" sz="4000" dirty="0"/>
              <a:t>The team will be closing the project and be ready to be finalized. </a:t>
            </a:r>
          </a:p>
          <a:p>
            <a:r>
              <a:rPr lang="en-US" sz="4000" dirty="0">
                <a:ea typeface="+mn-lt"/>
                <a:cs typeface="+mn-lt"/>
              </a:rPr>
              <a:t>This phase will be the key phase to determine the success rate of the project outcome. </a:t>
            </a:r>
          </a:p>
          <a:p>
            <a:pPr lvl="1"/>
            <a:r>
              <a:rPr lang="en-US" sz="4000" dirty="0">
                <a:ea typeface="+mn-lt"/>
                <a:cs typeface="+mn-lt"/>
              </a:rPr>
              <a:t>Success rate can be determined by customer review or survey. Analyzed by all the stakeholders.</a:t>
            </a:r>
          </a:p>
          <a:p>
            <a:pPr lvl="1"/>
            <a:r>
              <a:rPr lang="en-US" sz="4000" dirty="0">
                <a:ea typeface="+mn-lt"/>
                <a:cs typeface="+mn-lt"/>
              </a:rPr>
              <a:t>This phase is not where the team will make any changes, it should have been completed through execution phase. </a:t>
            </a:r>
          </a:p>
          <a:p>
            <a:r>
              <a:rPr lang="en-US" sz="4000" dirty="0">
                <a:ea typeface="+mn-lt"/>
                <a:cs typeface="+mn-lt"/>
              </a:rPr>
              <a:t>The team will provide positive and negative feedback toward the project. </a:t>
            </a:r>
          </a:p>
          <a:p>
            <a:pPr lvl="1"/>
            <a:r>
              <a:rPr lang="en-US" sz="4000" dirty="0">
                <a:ea typeface="+mn-lt"/>
                <a:cs typeface="+mn-lt"/>
              </a:rPr>
              <a:t>These feedbacks will perform as the new guideline for the next or upcoming project. </a:t>
            </a:r>
          </a:p>
          <a:p>
            <a:pPr lvl="1"/>
            <a:r>
              <a:rPr lang="en-US" sz="4000" dirty="0">
                <a:ea typeface="+mn-lt"/>
                <a:cs typeface="+mn-lt"/>
              </a:rPr>
              <a:t>All the past phases will be valuable lesson for all the team members. </a:t>
            </a:r>
            <a:endParaRPr lang="en-US" sz="4000" dirty="0"/>
          </a:p>
          <a:p>
            <a:r>
              <a:rPr lang="en-US" sz="4000" dirty="0">
                <a:ea typeface="+mn-lt"/>
                <a:cs typeface="+mn-lt"/>
              </a:rPr>
              <a:t>The project manager will officially sign and close the project, releasing the team. </a:t>
            </a:r>
            <a:endParaRPr lang="en-US" sz="4000" dirty="0"/>
          </a:p>
          <a:p>
            <a:endParaRPr lang="en-US" dirty="0"/>
          </a:p>
          <a:p>
            <a:pPr marL="457200" lvl="1" indent="0">
              <a:buNone/>
            </a:pPr>
            <a:endParaRPr lang="en-US" dirty="0">
              <a:ea typeface="+mn-lt"/>
              <a:cs typeface="+mn-lt"/>
            </a:endParaRPr>
          </a:p>
        </p:txBody>
      </p:sp>
      <p:pic>
        <p:nvPicPr>
          <p:cNvPr id="9218" name="Picture 2" descr="Closing GIFs - Get the best GIF on GIPHY">
            <a:extLst>
              <a:ext uri="{FF2B5EF4-FFF2-40B4-BE49-F238E27FC236}">
                <a16:creationId xmlns:a16="http://schemas.microsoft.com/office/drawing/2014/main" id="{019408AD-9C78-4A27-8626-4222C5752F1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11519" y="4598610"/>
            <a:ext cx="3890211" cy="178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975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48C4-A841-4BD9-A69B-8ACB951AAAF6}"/>
              </a:ext>
            </a:extLst>
          </p:cNvPr>
          <p:cNvSpPr>
            <a:spLocks noGrp="1"/>
          </p:cNvSpPr>
          <p:nvPr>
            <p:ph type="title"/>
          </p:nvPr>
        </p:nvSpPr>
        <p:spPr/>
        <p:txBody>
          <a:bodyPr/>
          <a:lstStyle/>
          <a:p>
            <a:pPr algn="ctr"/>
            <a:r>
              <a:rPr lang="en-US">
                <a:ea typeface="+mj-lt"/>
                <a:cs typeface="+mj-lt"/>
              </a:rPr>
              <a:t>Five Project Management Process Groups, Conclusion</a:t>
            </a:r>
          </a:p>
          <a:p>
            <a:endParaRPr lang="en-US"/>
          </a:p>
        </p:txBody>
      </p:sp>
      <p:sp>
        <p:nvSpPr>
          <p:cNvPr id="3" name="Content Placeholder 2">
            <a:extLst>
              <a:ext uri="{FF2B5EF4-FFF2-40B4-BE49-F238E27FC236}">
                <a16:creationId xmlns:a16="http://schemas.microsoft.com/office/drawing/2014/main" id="{3CDC4880-5934-4B56-AE52-610D78A95999}"/>
              </a:ext>
            </a:extLst>
          </p:cNvPr>
          <p:cNvSpPr>
            <a:spLocks noGrp="1"/>
          </p:cNvSpPr>
          <p:nvPr>
            <p:ph idx="1"/>
          </p:nvPr>
        </p:nvSpPr>
        <p:spPr/>
        <p:txBody>
          <a:bodyPr vert="horz" lIns="91440" tIns="45720" rIns="91440" bIns="45720" rtlCol="0" anchor="t">
            <a:normAutofit/>
          </a:bodyPr>
          <a:lstStyle/>
          <a:p>
            <a:r>
              <a:rPr lang="en-US"/>
              <a:t>These were the </a:t>
            </a:r>
            <a:r>
              <a:rPr lang="en-US">
                <a:ea typeface="+mn-lt"/>
                <a:cs typeface="+mn-lt"/>
              </a:rPr>
              <a:t>Five Project Management Process Groups. </a:t>
            </a:r>
          </a:p>
          <a:p>
            <a:r>
              <a:rPr lang="en-US"/>
              <a:t>These five process groups will perform as the main guideline to lead the team toward successful project.</a:t>
            </a:r>
          </a:p>
          <a:p>
            <a:r>
              <a:rPr lang="en-US"/>
              <a:t>Our group also followed this guideline to complete the group project. </a:t>
            </a:r>
          </a:p>
          <a:p>
            <a:endParaRPr lang="en-US"/>
          </a:p>
          <a:p>
            <a:endParaRPr lang="en-US"/>
          </a:p>
        </p:txBody>
      </p:sp>
      <p:pic>
        <p:nvPicPr>
          <p:cNvPr id="10242" name="Picture 2" descr="Wrap It Up GIFs - Get the best GIF on GIPHY">
            <a:extLst>
              <a:ext uri="{FF2B5EF4-FFF2-40B4-BE49-F238E27FC236}">
                <a16:creationId xmlns:a16="http://schemas.microsoft.com/office/drawing/2014/main" id="{E5ADE1DB-5263-4959-82B9-10937DF80C3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23873" y="3924512"/>
            <a:ext cx="3787943" cy="2705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908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4B63-CF06-498D-B3BA-7751A468A76C}"/>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141408D6-5584-4B71-BE9D-500BE22084D9}"/>
              </a:ext>
            </a:extLst>
          </p:cNvPr>
          <p:cNvSpPr>
            <a:spLocks noGrp="1"/>
          </p:cNvSpPr>
          <p:nvPr>
            <p:ph idx="1"/>
          </p:nvPr>
        </p:nvSpPr>
        <p:spPr>
          <a:xfrm>
            <a:off x="591070" y="2117457"/>
            <a:ext cx="8596668" cy="3880773"/>
          </a:xfrm>
        </p:spPr>
        <p:txBody>
          <a:bodyPr vert="horz" lIns="91440" tIns="45720" rIns="91440" bIns="45720" rtlCol="0" anchor="t">
            <a:normAutofit/>
          </a:bodyPr>
          <a:lstStyle/>
          <a:p>
            <a:r>
              <a:rPr lang="en-US">
                <a:ea typeface="+mn-lt"/>
                <a:cs typeface="+mn-lt"/>
              </a:rPr>
              <a:t>Adobe Experience Cloud. (2021). </a:t>
            </a:r>
            <a:r>
              <a:rPr lang="en-US" i="1">
                <a:ea typeface="+mn-lt"/>
                <a:cs typeface="+mn-lt"/>
              </a:rPr>
              <a:t>Project Life cycle</a:t>
            </a:r>
            <a:r>
              <a:rPr lang="en-US">
                <a:ea typeface="+mn-lt"/>
                <a:cs typeface="+mn-lt"/>
              </a:rPr>
              <a:t>. Project Life Cycle - The 5 Process Groups | Adobe Workfront. Retrieved December 2, 2021, from </a:t>
            </a:r>
            <a:r>
              <a:rPr lang="en-US">
                <a:ea typeface="+mn-lt"/>
                <a:cs typeface="+mn-lt"/>
                <a:hlinkClick r:id="rId2"/>
              </a:rPr>
              <a:t>https://www.workfront.com/project-management/life-cycle</a:t>
            </a:r>
            <a:r>
              <a:rPr lang="en-US">
                <a:ea typeface="+mn-lt"/>
                <a:cs typeface="+mn-lt"/>
              </a:rPr>
              <a:t>. </a:t>
            </a:r>
            <a:endParaRPr lang="en-US"/>
          </a:p>
          <a:p>
            <a:r>
              <a:rPr lang="en-US">
                <a:ea typeface="+mn-lt"/>
                <a:cs typeface="+mn-lt"/>
              </a:rPr>
              <a:t>Usmani, F. (2021, August 23). </a:t>
            </a:r>
            <a:r>
              <a:rPr lang="en-US" i="1">
                <a:ea typeface="+mn-lt"/>
                <a:cs typeface="+mn-lt"/>
              </a:rPr>
              <a:t>Stakeholder Register in project management</a:t>
            </a:r>
            <a:r>
              <a:rPr lang="en-US">
                <a:ea typeface="+mn-lt"/>
                <a:cs typeface="+mn-lt"/>
              </a:rPr>
              <a:t>. PM Study Circle. Retrieved December 2, 2021, from </a:t>
            </a:r>
            <a:r>
              <a:rPr lang="en-US">
                <a:ea typeface="+mn-lt"/>
                <a:cs typeface="+mn-lt"/>
                <a:hlinkClick r:id="rId3"/>
              </a:rPr>
              <a:t>https://pmstudycircle.com/stakeholder-register-project-management/</a:t>
            </a:r>
            <a:r>
              <a:rPr lang="en-US">
                <a:ea typeface="+mn-lt"/>
                <a:cs typeface="+mn-lt"/>
              </a:rPr>
              <a:t>. </a:t>
            </a:r>
            <a:endParaRPr lang="en-US"/>
          </a:p>
          <a:p>
            <a:r>
              <a:rPr lang="en-US">
                <a:ea typeface="+mn-lt"/>
                <a:cs typeface="+mn-lt"/>
              </a:rPr>
              <a:t>Project Management Academy. “The Five Traditional Process Groups Explained.” </a:t>
            </a:r>
            <a:r>
              <a:rPr lang="en-US" i="1">
                <a:ea typeface="+mn-lt"/>
                <a:cs typeface="+mn-lt"/>
              </a:rPr>
              <a:t>Project Management Academy</a:t>
            </a:r>
            <a:r>
              <a:rPr lang="en-US">
                <a:ea typeface="+mn-lt"/>
                <a:cs typeface="+mn-lt"/>
              </a:rPr>
              <a:t>, 15 Sept. 2021, projectmanagementacademy.net/articles/five-traditional-process-groups/. </a:t>
            </a:r>
          </a:p>
          <a:p>
            <a:r>
              <a:rPr lang="en-US">
                <a:ea typeface="+mn-lt"/>
                <a:cs typeface="+mn-lt"/>
              </a:rPr>
              <a:t>Project Management Institute, </a:t>
            </a:r>
            <a:r>
              <a:rPr lang="en-US" i="1">
                <a:ea typeface="+mn-lt"/>
                <a:cs typeface="+mn-lt"/>
              </a:rPr>
              <a:t>A Guide to the Project Management Body of Knowledge      (PMBOK® Guide) - Sixth Edition</a:t>
            </a:r>
            <a:r>
              <a:rPr lang="en-US">
                <a:ea typeface="+mn-lt"/>
                <a:cs typeface="+mn-lt"/>
              </a:rPr>
              <a:t>, Project Management Institute Inc., 2017, Page 23</a:t>
            </a:r>
            <a:r>
              <a:rPr lang="en-US">
                <a:ea typeface="+mn-lt"/>
                <a:cs typeface="+mn-lt"/>
                <a:hlinkClick r:id="rId4"/>
              </a:rPr>
              <a:t>.</a:t>
            </a:r>
            <a:r>
              <a:rPr lang="en-US">
                <a:ea typeface="+mn-lt"/>
                <a:cs typeface="+mn-lt"/>
              </a:rPr>
              <a:t> </a:t>
            </a:r>
            <a:endParaRPr lang="en-US"/>
          </a:p>
          <a:p>
            <a:endParaRPr lang="en-US"/>
          </a:p>
          <a:p>
            <a:endParaRPr lang="en-US"/>
          </a:p>
        </p:txBody>
      </p:sp>
    </p:spTree>
    <p:extLst>
      <p:ext uri="{BB962C8B-B14F-4D97-AF65-F5344CB8AC3E}">
        <p14:creationId xmlns:p14="http://schemas.microsoft.com/office/powerpoint/2010/main" val="2335378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36C8-2909-47F7-8CA1-7F6B99B02A73}"/>
              </a:ext>
            </a:extLst>
          </p:cNvPr>
          <p:cNvSpPr>
            <a:spLocks noGrp="1"/>
          </p:cNvSpPr>
          <p:nvPr>
            <p:ph type="title"/>
          </p:nvPr>
        </p:nvSpPr>
        <p:spPr/>
        <p:txBody>
          <a:bodyPr/>
          <a:lstStyle/>
          <a:p>
            <a:r>
              <a:rPr lang="en-US" b="1">
                <a:ea typeface="+mj-lt"/>
                <a:cs typeface="+mj-lt"/>
              </a:rPr>
              <a:t>Project Life Cycle</a:t>
            </a:r>
            <a:endParaRPr lang="en-US"/>
          </a:p>
        </p:txBody>
      </p:sp>
      <p:sp>
        <p:nvSpPr>
          <p:cNvPr id="3" name="Content Placeholder 2">
            <a:extLst>
              <a:ext uri="{FF2B5EF4-FFF2-40B4-BE49-F238E27FC236}">
                <a16:creationId xmlns:a16="http://schemas.microsoft.com/office/drawing/2014/main" id="{1DA3B2A8-2D2D-4051-A0DD-E99791D75630}"/>
              </a:ext>
            </a:extLst>
          </p:cNvPr>
          <p:cNvSpPr>
            <a:spLocks noGrp="1"/>
          </p:cNvSpPr>
          <p:nvPr>
            <p:ph idx="1"/>
          </p:nvPr>
        </p:nvSpPr>
        <p:spPr/>
        <p:txBody>
          <a:bodyPr vert="horz" lIns="91440" tIns="45720" rIns="91440" bIns="45720" rtlCol="0" anchor="t">
            <a:normAutofit/>
          </a:bodyPr>
          <a:lstStyle/>
          <a:p>
            <a:r>
              <a:rPr lang="en-US" dirty="0">
                <a:ea typeface="+mn-lt"/>
                <a:cs typeface="+mn-lt"/>
              </a:rPr>
              <a:t>Complex projects that are far-reaching in scope, resource-heavy, and are high in strategic importance will require higher levels of project management knowledge. Having a basic understanding of the project life cycle and the 5 phases of project management will help project managers achieve consistent and repeatable project success. </a:t>
            </a:r>
            <a:endParaRPr lang="en-US" dirty="0"/>
          </a:p>
          <a:p>
            <a:endParaRPr lang="en-US" dirty="0"/>
          </a:p>
        </p:txBody>
      </p:sp>
      <p:pic>
        <p:nvPicPr>
          <p:cNvPr id="7170" name="Picture 2" descr="Cycle Sticker By Upparel">
            <a:extLst>
              <a:ext uri="{FF2B5EF4-FFF2-40B4-BE49-F238E27FC236}">
                <a16:creationId xmlns:a16="http://schemas.microsoft.com/office/drawing/2014/main" id="{2DF2F327-1137-46EE-85FD-ABD7D27BA2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98170" y="3642894"/>
            <a:ext cx="2605506" cy="260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68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2B13-A097-459A-9B5E-1557E95BFDAD}"/>
              </a:ext>
            </a:extLst>
          </p:cNvPr>
          <p:cNvSpPr>
            <a:spLocks noGrp="1"/>
          </p:cNvSpPr>
          <p:nvPr>
            <p:ph type="title"/>
          </p:nvPr>
        </p:nvSpPr>
        <p:spPr/>
        <p:txBody>
          <a:bodyPr/>
          <a:lstStyle/>
          <a:p>
            <a:r>
              <a:rPr lang="en-US" b="1">
                <a:ea typeface="+mj-lt"/>
                <a:cs typeface="+mj-lt"/>
              </a:rPr>
              <a:t>What is the project life cycle?</a:t>
            </a:r>
            <a:endParaRPr lang="en-US"/>
          </a:p>
        </p:txBody>
      </p:sp>
      <p:sp>
        <p:nvSpPr>
          <p:cNvPr id="3" name="Content Placeholder 2">
            <a:extLst>
              <a:ext uri="{FF2B5EF4-FFF2-40B4-BE49-F238E27FC236}">
                <a16:creationId xmlns:a16="http://schemas.microsoft.com/office/drawing/2014/main" id="{0FDDB7AF-7A6A-4263-A036-83DEF4928199}"/>
              </a:ext>
            </a:extLst>
          </p:cNvPr>
          <p:cNvSpPr>
            <a:spLocks noGrp="1"/>
          </p:cNvSpPr>
          <p:nvPr>
            <p:ph idx="1"/>
          </p:nvPr>
        </p:nvSpPr>
        <p:spPr/>
        <p:txBody>
          <a:bodyPr vert="horz" lIns="91440" tIns="45720" rIns="91440" bIns="45720" rtlCol="0" anchor="t">
            <a:normAutofit/>
          </a:bodyPr>
          <a:lstStyle/>
          <a:p>
            <a:r>
              <a:rPr lang="en-US">
                <a:ea typeface="+mn-lt"/>
                <a:cs typeface="+mn-lt"/>
              </a:rPr>
              <a:t>The project life cycle includes the steps required for </a:t>
            </a:r>
            <a:r>
              <a:rPr lang="en-US">
                <a:ea typeface="+mn-lt"/>
                <a:cs typeface="+mn-lt"/>
                <a:hlinkClick r:id="rId2"/>
              </a:rPr>
              <a:t>project managers</a:t>
            </a:r>
            <a:r>
              <a:rPr lang="en-US">
                <a:ea typeface="+mn-lt"/>
                <a:cs typeface="+mn-lt"/>
              </a:rPr>
              <a:t> to successfully manage a project from start to finish. There are 5 phases to the project life cycle (also called the 5 process groups). Each of these project phases represents a group of interrelated processes that must take place. </a:t>
            </a:r>
            <a:endParaRPr lang="en-US"/>
          </a:p>
          <a:p>
            <a:endParaRPr lang="en-US"/>
          </a:p>
        </p:txBody>
      </p:sp>
    </p:spTree>
    <p:extLst>
      <p:ext uri="{BB962C8B-B14F-4D97-AF65-F5344CB8AC3E}">
        <p14:creationId xmlns:p14="http://schemas.microsoft.com/office/powerpoint/2010/main" val="251724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603B-6F94-46C4-83C0-07F2D91D0A55}"/>
              </a:ext>
            </a:extLst>
          </p:cNvPr>
          <p:cNvSpPr>
            <a:spLocks noGrp="1"/>
          </p:cNvSpPr>
          <p:nvPr>
            <p:ph type="title"/>
          </p:nvPr>
        </p:nvSpPr>
        <p:spPr/>
        <p:txBody>
          <a:bodyPr/>
          <a:lstStyle/>
          <a:p>
            <a:r>
              <a:rPr lang="en-US" b="1">
                <a:ea typeface="+mj-lt"/>
                <a:cs typeface="+mj-lt"/>
              </a:rPr>
              <a:t>The 5 process groups of project management</a:t>
            </a:r>
            <a:endParaRPr lang="en-US"/>
          </a:p>
        </p:txBody>
      </p:sp>
      <p:sp>
        <p:nvSpPr>
          <p:cNvPr id="3" name="Content Placeholder 2">
            <a:extLst>
              <a:ext uri="{FF2B5EF4-FFF2-40B4-BE49-F238E27FC236}">
                <a16:creationId xmlns:a16="http://schemas.microsoft.com/office/drawing/2014/main" id="{690679EB-445B-4BE2-BA27-FF0FFB7A4961}"/>
              </a:ext>
            </a:extLst>
          </p:cNvPr>
          <p:cNvSpPr>
            <a:spLocks noGrp="1"/>
          </p:cNvSpPr>
          <p:nvPr>
            <p:ph idx="1"/>
          </p:nvPr>
        </p:nvSpPr>
        <p:spPr/>
        <p:txBody>
          <a:bodyPr/>
          <a:lstStyle/>
          <a:p>
            <a:endParaRPr lang="en-US"/>
          </a:p>
        </p:txBody>
      </p:sp>
      <p:pic>
        <p:nvPicPr>
          <p:cNvPr id="7" name="Picture 4" descr="Diagram&#10;&#10;Description automatically generated">
            <a:extLst>
              <a:ext uri="{FF2B5EF4-FFF2-40B4-BE49-F238E27FC236}">
                <a16:creationId xmlns:a16="http://schemas.microsoft.com/office/drawing/2014/main" id="{328896D2-FEC8-4F9B-901B-E89A4C9434C8}"/>
              </a:ext>
            </a:extLst>
          </p:cNvPr>
          <p:cNvPicPr>
            <a:picLocks noChangeAspect="1"/>
          </p:cNvPicPr>
          <p:nvPr/>
        </p:nvPicPr>
        <p:blipFill>
          <a:blip r:embed="rId2"/>
          <a:stretch>
            <a:fillRect/>
          </a:stretch>
        </p:blipFill>
        <p:spPr>
          <a:xfrm>
            <a:off x="1870518" y="2505538"/>
            <a:ext cx="6210300" cy="3190875"/>
          </a:xfrm>
          <a:prstGeom prst="rect">
            <a:avLst/>
          </a:prstGeom>
        </p:spPr>
      </p:pic>
    </p:spTree>
    <p:extLst>
      <p:ext uri="{BB962C8B-B14F-4D97-AF65-F5344CB8AC3E}">
        <p14:creationId xmlns:p14="http://schemas.microsoft.com/office/powerpoint/2010/main" val="3102128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99C-F130-40DD-878A-431CC28BAA3E}"/>
              </a:ext>
            </a:extLst>
          </p:cNvPr>
          <p:cNvSpPr>
            <a:spLocks noGrp="1"/>
          </p:cNvSpPr>
          <p:nvPr>
            <p:ph type="title"/>
          </p:nvPr>
        </p:nvSpPr>
        <p:spPr/>
        <p:txBody>
          <a:bodyPr/>
          <a:lstStyle/>
          <a:p>
            <a:r>
              <a:rPr lang="en-US"/>
              <a:t>Initiating </a:t>
            </a:r>
          </a:p>
        </p:txBody>
      </p:sp>
      <p:sp>
        <p:nvSpPr>
          <p:cNvPr id="3" name="Content Placeholder 2">
            <a:extLst>
              <a:ext uri="{FF2B5EF4-FFF2-40B4-BE49-F238E27FC236}">
                <a16:creationId xmlns:a16="http://schemas.microsoft.com/office/drawing/2014/main" id="{EB7E2F26-0591-4F62-AFE2-79EA0A9520C6}"/>
              </a:ext>
            </a:extLst>
          </p:cNvPr>
          <p:cNvSpPr>
            <a:spLocks noGrp="1"/>
          </p:cNvSpPr>
          <p:nvPr>
            <p:ph idx="1"/>
          </p:nvPr>
        </p:nvSpPr>
        <p:spPr>
          <a:xfrm>
            <a:off x="677335" y="2160589"/>
            <a:ext cx="5418666" cy="4087811"/>
          </a:xfrm>
        </p:spPr>
        <p:txBody>
          <a:bodyPr vert="horz" lIns="91440" tIns="45720" rIns="91440" bIns="45720" rtlCol="0" anchor="t">
            <a:normAutofit/>
          </a:bodyPr>
          <a:lstStyle/>
          <a:p>
            <a:r>
              <a:rPr lang="en-US" sz="2400" dirty="0">
                <a:ea typeface="+mn-lt"/>
                <a:cs typeface="+mn-lt"/>
              </a:rPr>
              <a:t>The initiating phase of the project life cycle consists of just two separate processes: the project charter and stakeholder register. </a:t>
            </a:r>
            <a:endParaRPr lang="en-US" sz="2400" dirty="0"/>
          </a:p>
          <a:p>
            <a:r>
              <a:rPr lang="en-US" sz="2400" dirty="0">
                <a:ea typeface="+mn-lt"/>
                <a:cs typeface="+mn-lt"/>
              </a:rPr>
              <a:t>The point of this phase is to determine the vision for your project, document what you hope to accomplish, and secure approvals from a sanctioning stakeholder. </a:t>
            </a:r>
            <a:endParaRPr lang="en-US" sz="2400" dirty="0"/>
          </a:p>
          <a:p>
            <a:endParaRPr lang="en-US" dirty="0"/>
          </a:p>
        </p:txBody>
      </p:sp>
      <p:pic>
        <p:nvPicPr>
          <p:cNvPr id="1026" name="Picture 2" descr="Initiating System Loading Tech Intro Template +DOWNLOAD GIF | Gfycat">
            <a:extLst>
              <a:ext uri="{FF2B5EF4-FFF2-40B4-BE49-F238E27FC236}">
                <a16:creationId xmlns:a16="http://schemas.microsoft.com/office/drawing/2014/main" id="{D1F7E618-E40A-4E1A-A953-CDC0E5AC604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68638" y="2429041"/>
            <a:ext cx="3077207" cy="23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177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1625-AAF8-4E8D-A8EC-2AE84A42D3EE}"/>
              </a:ext>
            </a:extLst>
          </p:cNvPr>
          <p:cNvSpPr>
            <a:spLocks noGrp="1"/>
          </p:cNvSpPr>
          <p:nvPr>
            <p:ph type="title"/>
          </p:nvPr>
        </p:nvSpPr>
        <p:spPr/>
        <p:txBody>
          <a:bodyPr/>
          <a:lstStyle/>
          <a:p>
            <a:r>
              <a:rPr lang="en-US" b="1">
                <a:ea typeface="+mj-lt"/>
                <a:cs typeface="+mj-lt"/>
              </a:rPr>
              <a:t>What is a project charter?</a:t>
            </a:r>
            <a:endParaRPr lang="en-US"/>
          </a:p>
        </p:txBody>
      </p:sp>
      <p:sp>
        <p:nvSpPr>
          <p:cNvPr id="3" name="Content Placeholder 2">
            <a:extLst>
              <a:ext uri="{FF2B5EF4-FFF2-40B4-BE49-F238E27FC236}">
                <a16:creationId xmlns:a16="http://schemas.microsoft.com/office/drawing/2014/main" id="{74F9BB7F-B277-4957-B3A4-4D0D29C215A9}"/>
              </a:ext>
            </a:extLst>
          </p:cNvPr>
          <p:cNvSpPr>
            <a:spLocks noGrp="1"/>
          </p:cNvSpPr>
          <p:nvPr>
            <p:ph idx="1"/>
          </p:nvPr>
        </p:nvSpPr>
        <p:spPr>
          <a:xfrm>
            <a:off x="677334" y="2160590"/>
            <a:ext cx="5803677" cy="4224168"/>
          </a:xfrm>
        </p:spPr>
        <p:txBody>
          <a:bodyPr vert="horz" lIns="91440" tIns="45720" rIns="91440" bIns="45720" rtlCol="0" anchor="t">
            <a:normAutofit/>
          </a:bodyPr>
          <a:lstStyle/>
          <a:p>
            <a:r>
              <a:rPr lang="en-US" sz="2800" dirty="0">
                <a:ea typeface="+mn-lt"/>
                <a:cs typeface="+mn-lt"/>
              </a:rPr>
              <a:t>A project charter is a short, straightforward document that serves as the foundation for a project.</a:t>
            </a:r>
            <a:endParaRPr lang="en-US" sz="2800" dirty="0"/>
          </a:p>
          <a:p>
            <a:r>
              <a:rPr lang="en-US" sz="2800" dirty="0">
                <a:ea typeface="+mn-lt"/>
                <a:cs typeface="+mn-lt"/>
              </a:rPr>
              <a:t>The project charter functions as both the project’s internal marketing tool and reference guide.</a:t>
            </a:r>
            <a:endParaRPr lang="en-US" sz="2800" dirty="0"/>
          </a:p>
          <a:p>
            <a:endParaRPr lang="en-US" dirty="0"/>
          </a:p>
        </p:txBody>
      </p:sp>
      <p:pic>
        <p:nvPicPr>
          <p:cNvPr id="2056" name="Picture 8" descr="Tally Invoice Customization | DS SOFTWARE Best and free of support and  query...">
            <a:extLst>
              <a:ext uri="{FF2B5EF4-FFF2-40B4-BE49-F238E27FC236}">
                <a16:creationId xmlns:a16="http://schemas.microsoft.com/office/drawing/2014/main" id="{0251DA18-E1D1-47F1-832C-105B723E3A6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81012" y="1774658"/>
            <a:ext cx="2767262" cy="20754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ile GIFs - Get the best gif on GIFER">
            <a:extLst>
              <a:ext uri="{FF2B5EF4-FFF2-40B4-BE49-F238E27FC236}">
                <a16:creationId xmlns:a16="http://schemas.microsoft.com/office/drawing/2014/main" id="{9D4C7FA4-B211-4F6D-B5CE-B8AA9B48BB6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33676" y="3850105"/>
            <a:ext cx="2546684" cy="191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484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6E6D-2011-4424-B262-FBD93E451E2E}"/>
              </a:ext>
            </a:extLst>
          </p:cNvPr>
          <p:cNvSpPr>
            <a:spLocks noGrp="1"/>
          </p:cNvSpPr>
          <p:nvPr>
            <p:ph type="title"/>
          </p:nvPr>
        </p:nvSpPr>
        <p:spPr/>
        <p:txBody>
          <a:bodyPr/>
          <a:lstStyle/>
          <a:p>
            <a:r>
              <a:rPr lang="en-US" b="1">
                <a:ea typeface="+mj-lt"/>
                <a:cs typeface="+mj-lt"/>
              </a:rPr>
              <a:t>What’s included in a project charter?</a:t>
            </a:r>
            <a:endParaRPr lang="en-US"/>
          </a:p>
        </p:txBody>
      </p:sp>
      <p:sp>
        <p:nvSpPr>
          <p:cNvPr id="6" name="Content Placeholder 5">
            <a:extLst>
              <a:ext uri="{FF2B5EF4-FFF2-40B4-BE49-F238E27FC236}">
                <a16:creationId xmlns:a16="http://schemas.microsoft.com/office/drawing/2014/main" id="{1BBC8168-6A5A-435B-8461-32C307ADA088}"/>
              </a:ext>
            </a:extLst>
          </p:cNvPr>
          <p:cNvSpPr>
            <a:spLocks noGrp="1"/>
          </p:cNvSpPr>
          <p:nvPr>
            <p:ph idx="1"/>
          </p:nvPr>
        </p:nvSpPr>
        <p:spPr/>
        <p:txBody>
          <a:bodyPr vert="horz" lIns="91440" tIns="45720" rIns="91440" bIns="45720" rtlCol="0" anchor="t">
            <a:normAutofit/>
          </a:bodyPr>
          <a:lstStyle/>
          <a:p>
            <a:r>
              <a:rPr lang="en-US">
                <a:ea typeface="+mn-lt"/>
                <a:cs typeface="+mn-lt"/>
              </a:rPr>
              <a:t>Business case</a:t>
            </a:r>
            <a:endParaRPr lang="en-US"/>
          </a:p>
          <a:p>
            <a:r>
              <a:rPr lang="en-US">
                <a:ea typeface="+mn-lt"/>
                <a:cs typeface="+mn-lt"/>
              </a:rPr>
              <a:t>Project scope</a:t>
            </a:r>
            <a:endParaRPr lang="en-US"/>
          </a:p>
          <a:p>
            <a:r>
              <a:rPr lang="en-US">
                <a:ea typeface="+mn-lt"/>
                <a:cs typeface="+mn-lt"/>
              </a:rPr>
              <a:t>Deliverables</a:t>
            </a:r>
            <a:endParaRPr lang="en-US"/>
          </a:p>
          <a:p>
            <a:r>
              <a:rPr lang="en-US">
                <a:ea typeface="+mn-lt"/>
                <a:cs typeface="+mn-lt"/>
              </a:rPr>
              <a:t>Objectives</a:t>
            </a:r>
            <a:endParaRPr lang="en-US"/>
          </a:p>
          <a:p>
            <a:r>
              <a:rPr lang="en-US">
                <a:ea typeface="+mn-lt"/>
                <a:cs typeface="+mn-lt"/>
              </a:rPr>
              <a:t>Resources needed</a:t>
            </a:r>
            <a:endParaRPr lang="en-US"/>
          </a:p>
          <a:p>
            <a:r>
              <a:rPr lang="en-US">
                <a:ea typeface="+mn-lt"/>
                <a:cs typeface="+mn-lt"/>
              </a:rPr>
              <a:t>Milestone plan and timeline</a:t>
            </a:r>
            <a:endParaRPr lang="en-US"/>
          </a:p>
          <a:p>
            <a:r>
              <a:rPr lang="en-US">
                <a:ea typeface="+mn-lt"/>
                <a:cs typeface="+mn-lt"/>
              </a:rPr>
              <a:t>Cost estimate</a:t>
            </a:r>
            <a:endParaRPr lang="en-US"/>
          </a:p>
          <a:p>
            <a:r>
              <a:rPr lang="en-US">
                <a:ea typeface="+mn-lt"/>
                <a:cs typeface="+mn-lt"/>
              </a:rPr>
              <a:t>Risks and issues</a:t>
            </a:r>
            <a:endParaRPr lang="en-US"/>
          </a:p>
          <a:p>
            <a:r>
              <a:rPr lang="en-US">
                <a:ea typeface="+mn-lt"/>
                <a:cs typeface="+mn-lt"/>
              </a:rPr>
              <a:t>Dependencies</a:t>
            </a:r>
            <a:endParaRPr lang="en-US"/>
          </a:p>
          <a:p>
            <a:endParaRPr lang="en-US"/>
          </a:p>
        </p:txBody>
      </p:sp>
      <p:pic>
        <p:nvPicPr>
          <p:cNvPr id="3074" name="Picture 2" descr="What Is Project Charter and Its Importance? - PMP/CAPM by Mudassir Iqbal">
            <a:extLst>
              <a:ext uri="{FF2B5EF4-FFF2-40B4-BE49-F238E27FC236}">
                <a16:creationId xmlns:a16="http://schemas.microsoft.com/office/drawing/2014/main" id="{C1C987B0-F7F3-4158-93FF-A9A33AA5B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684" y="1903663"/>
            <a:ext cx="4264994" cy="388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544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5557B-928B-4C85-BE91-932E389E2FA4}"/>
              </a:ext>
            </a:extLst>
          </p:cNvPr>
          <p:cNvSpPr>
            <a:spLocks noGrp="1"/>
          </p:cNvSpPr>
          <p:nvPr>
            <p:ph type="title"/>
          </p:nvPr>
        </p:nvSpPr>
        <p:spPr/>
        <p:txBody>
          <a:bodyPr/>
          <a:lstStyle/>
          <a:p>
            <a:r>
              <a:rPr lang="en-US" b="1">
                <a:ea typeface="+mj-lt"/>
                <a:cs typeface="+mj-lt"/>
              </a:rPr>
              <a:t>What is a Stakeholder Register?</a:t>
            </a:r>
            <a:endParaRPr lang="en-US"/>
          </a:p>
        </p:txBody>
      </p:sp>
      <p:sp>
        <p:nvSpPr>
          <p:cNvPr id="3" name="Content Placeholder 2">
            <a:extLst>
              <a:ext uri="{FF2B5EF4-FFF2-40B4-BE49-F238E27FC236}">
                <a16:creationId xmlns:a16="http://schemas.microsoft.com/office/drawing/2014/main" id="{4B4EFBED-7E4C-4DC5-8E5E-431BF0DAD2F7}"/>
              </a:ext>
            </a:extLst>
          </p:cNvPr>
          <p:cNvSpPr>
            <a:spLocks noGrp="1"/>
          </p:cNvSpPr>
          <p:nvPr>
            <p:ph idx="1"/>
          </p:nvPr>
        </p:nvSpPr>
        <p:spPr>
          <a:xfrm>
            <a:off x="677334" y="2160589"/>
            <a:ext cx="5691382" cy="3880773"/>
          </a:xfrm>
        </p:spPr>
        <p:txBody>
          <a:bodyPr vert="horz" lIns="91440" tIns="45720" rIns="91440" bIns="45720" rtlCol="0" anchor="t">
            <a:normAutofit/>
          </a:bodyPr>
          <a:lstStyle/>
          <a:p>
            <a:r>
              <a:rPr lang="en-US" sz="2400" dirty="0">
                <a:ea typeface="+mn-lt"/>
                <a:cs typeface="+mn-lt"/>
              </a:rPr>
              <a:t>A stakeholder register is a project document with pertinent information about the project stakeholders.</a:t>
            </a:r>
            <a:endParaRPr lang="en-US" sz="2400" dirty="0"/>
          </a:p>
          <a:p>
            <a:r>
              <a:rPr lang="en-US" sz="2400" dirty="0">
                <a:ea typeface="+mn-lt"/>
                <a:cs typeface="+mn-lt"/>
              </a:rPr>
              <a:t>It identifies the people, groups, and organizations that have any interest in the project or its outcome.</a:t>
            </a:r>
            <a:endParaRPr lang="en-US" sz="2400" dirty="0"/>
          </a:p>
          <a:p>
            <a:endParaRPr lang="en-US" dirty="0"/>
          </a:p>
        </p:txBody>
      </p:sp>
      <p:pic>
        <p:nvPicPr>
          <p:cNvPr id="4098" name="Picture 2" descr="Sustainability and social cohesion - Sofidel">
            <a:extLst>
              <a:ext uri="{FF2B5EF4-FFF2-40B4-BE49-F238E27FC236}">
                <a16:creationId xmlns:a16="http://schemas.microsoft.com/office/drawing/2014/main" id="{A1922089-EE2B-476B-9327-A433423D175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01602" y="4620126"/>
            <a:ext cx="4038145" cy="2021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220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25DC-60F7-4EFB-AE65-DE2E4477E08E}"/>
              </a:ext>
            </a:extLst>
          </p:cNvPr>
          <p:cNvSpPr>
            <a:spLocks noGrp="1"/>
          </p:cNvSpPr>
          <p:nvPr>
            <p:ph type="title"/>
          </p:nvPr>
        </p:nvSpPr>
        <p:spPr/>
        <p:txBody>
          <a:bodyPr/>
          <a:lstStyle/>
          <a:p>
            <a:r>
              <a:rPr lang="en-US">
                <a:ea typeface="+mj-lt"/>
                <a:cs typeface="+mj-lt"/>
              </a:rPr>
              <a:t>A stakeholder register can have the following information of stakeholders:</a:t>
            </a:r>
            <a:endParaRPr lang="en-US"/>
          </a:p>
        </p:txBody>
      </p:sp>
      <p:graphicFrame>
        <p:nvGraphicFramePr>
          <p:cNvPr id="4" name="Table 4">
            <a:extLst>
              <a:ext uri="{FF2B5EF4-FFF2-40B4-BE49-F238E27FC236}">
                <a16:creationId xmlns:a16="http://schemas.microsoft.com/office/drawing/2014/main" id="{518AAC42-C19D-44BA-BE41-5D60E018BEAE}"/>
              </a:ext>
            </a:extLst>
          </p:cNvPr>
          <p:cNvGraphicFramePr>
            <a:graphicFrameLocks noGrp="1"/>
          </p:cNvGraphicFramePr>
          <p:nvPr>
            <p:ph idx="1"/>
            <p:extLst>
              <p:ext uri="{D42A27DB-BD31-4B8C-83A1-F6EECF244321}">
                <p14:modId xmlns:p14="http://schemas.microsoft.com/office/powerpoint/2010/main" val="978561248"/>
              </p:ext>
            </p:extLst>
          </p:nvPr>
        </p:nvGraphicFramePr>
        <p:xfrm>
          <a:off x="232165" y="2103079"/>
          <a:ext cx="9906422" cy="3603625"/>
        </p:xfrm>
        <a:graphic>
          <a:graphicData uri="http://schemas.openxmlformats.org/drawingml/2006/table">
            <a:tbl>
              <a:tblPr firstRow="1" bandRow="1">
                <a:tableStyleId>{5C22544A-7EE6-4342-B048-85BDC9FD1C3A}</a:tableStyleId>
              </a:tblPr>
              <a:tblGrid>
                <a:gridCol w="920748">
                  <a:extLst>
                    <a:ext uri="{9D8B030D-6E8A-4147-A177-3AD203B41FA5}">
                      <a16:colId xmlns:a16="http://schemas.microsoft.com/office/drawing/2014/main" val="527815768"/>
                    </a:ext>
                  </a:extLst>
                </a:gridCol>
                <a:gridCol w="793750">
                  <a:extLst>
                    <a:ext uri="{9D8B030D-6E8A-4147-A177-3AD203B41FA5}">
                      <a16:colId xmlns:a16="http://schemas.microsoft.com/office/drawing/2014/main" val="1281067876"/>
                    </a:ext>
                  </a:extLst>
                </a:gridCol>
                <a:gridCol w="777873">
                  <a:extLst>
                    <a:ext uri="{9D8B030D-6E8A-4147-A177-3AD203B41FA5}">
                      <a16:colId xmlns:a16="http://schemas.microsoft.com/office/drawing/2014/main" val="4185777986"/>
                    </a:ext>
                  </a:extLst>
                </a:gridCol>
                <a:gridCol w="1127122">
                  <a:extLst>
                    <a:ext uri="{9D8B030D-6E8A-4147-A177-3AD203B41FA5}">
                      <a16:colId xmlns:a16="http://schemas.microsoft.com/office/drawing/2014/main" val="363292110"/>
                    </a:ext>
                  </a:extLst>
                </a:gridCol>
                <a:gridCol w="857250">
                  <a:extLst>
                    <a:ext uri="{9D8B030D-6E8A-4147-A177-3AD203B41FA5}">
                      <a16:colId xmlns:a16="http://schemas.microsoft.com/office/drawing/2014/main" val="1596688624"/>
                    </a:ext>
                  </a:extLst>
                </a:gridCol>
                <a:gridCol w="1635123">
                  <a:extLst>
                    <a:ext uri="{9D8B030D-6E8A-4147-A177-3AD203B41FA5}">
                      <a16:colId xmlns:a16="http://schemas.microsoft.com/office/drawing/2014/main" val="582078991"/>
                    </a:ext>
                  </a:extLst>
                </a:gridCol>
                <a:gridCol w="1714500">
                  <a:extLst>
                    <a:ext uri="{9D8B030D-6E8A-4147-A177-3AD203B41FA5}">
                      <a16:colId xmlns:a16="http://schemas.microsoft.com/office/drawing/2014/main" val="3907251932"/>
                    </a:ext>
                  </a:extLst>
                </a:gridCol>
                <a:gridCol w="2080056">
                  <a:extLst>
                    <a:ext uri="{9D8B030D-6E8A-4147-A177-3AD203B41FA5}">
                      <a16:colId xmlns:a16="http://schemas.microsoft.com/office/drawing/2014/main" val="3158337799"/>
                    </a:ext>
                  </a:extLst>
                </a:gridCol>
              </a:tblGrid>
              <a:tr h="1322431">
                <a:tc>
                  <a:txBody>
                    <a:bodyPr/>
                    <a:lstStyle/>
                    <a:p>
                      <a:pPr lvl="0" algn="l">
                        <a:lnSpc>
                          <a:spcPct val="100000"/>
                        </a:lnSpc>
                        <a:spcBef>
                          <a:spcPts val="0"/>
                        </a:spcBef>
                        <a:spcAft>
                          <a:spcPts val="0"/>
                        </a:spcAft>
                        <a:buNone/>
                      </a:pPr>
                      <a:r>
                        <a:rPr lang="en-US" sz="1800" b="0" i="0" u="none" strike="noStrike" noProof="0">
                          <a:latin typeface="Trebuchet MS"/>
                        </a:rPr>
                        <a:t>Names</a:t>
                      </a:r>
                      <a:endParaRPr lang="en-US"/>
                    </a:p>
                    <a:p>
                      <a:pPr lvl="0" algn="l">
                        <a:lnSpc>
                          <a:spcPct val="100000"/>
                        </a:lnSpc>
                        <a:spcBef>
                          <a:spcPts val="0"/>
                        </a:spcBef>
                        <a:spcAft>
                          <a:spcPts val="0"/>
                        </a:spcAft>
                        <a:buNone/>
                      </a:pPr>
                      <a:endParaRPr lang="en-US"/>
                    </a:p>
                  </a:txBody>
                  <a:tcPr/>
                </a:tc>
                <a:tc>
                  <a:txBody>
                    <a:bodyPr/>
                    <a:lstStyle/>
                    <a:p>
                      <a:pPr lvl="0">
                        <a:buNone/>
                      </a:pPr>
                      <a:r>
                        <a:rPr lang="en-US" sz="1800" b="0" i="0" u="none" strike="noStrike" noProof="0">
                          <a:latin typeface="Trebuchet MS"/>
                        </a:rPr>
                        <a:t>Titles</a:t>
                      </a:r>
                      <a:endParaRPr lang="en-US"/>
                    </a:p>
                  </a:txBody>
                  <a:tcPr/>
                </a:tc>
                <a:tc>
                  <a:txBody>
                    <a:bodyPr/>
                    <a:lstStyle/>
                    <a:p>
                      <a:pPr lvl="0">
                        <a:buNone/>
                      </a:pPr>
                      <a:r>
                        <a:rPr lang="en-US" sz="1800" b="0" i="0" u="none" strike="noStrike" noProof="0">
                          <a:latin typeface="Trebuchet MS"/>
                        </a:rPr>
                        <a:t>Roles</a:t>
                      </a:r>
                      <a:endParaRPr lang="en-US"/>
                    </a:p>
                  </a:txBody>
                  <a:tcPr/>
                </a:tc>
                <a:tc>
                  <a:txBody>
                    <a:bodyPr/>
                    <a:lstStyle/>
                    <a:p>
                      <a:pPr lvl="0">
                        <a:buNone/>
                      </a:pPr>
                      <a:r>
                        <a:rPr lang="en-US" sz="1800" b="0" i="0" u="none" strike="noStrike" noProof="0">
                          <a:latin typeface="Trebuchet MS"/>
                        </a:rPr>
                        <a:t>Interests</a:t>
                      </a:r>
                      <a:endParaRPr lang="en-US"/>
                    </a:p>
                  </a:txBody>
                  <a:tcPr/>
                </a:tc>
                <a:tc>
                  <a:txBody>
                    <a:bodyPr/>
                    <a:lstStyle/>
                    <a:p>
                      <a:pPr lvl="0">
                        <a:buNone/>
                      </a:pPr>
                      <a:r>
                        <a:rPr lang="en-US" sz="1800" b="0" i="0" u="none" strike="noStrike" noProof="0">
                          <a:latin typeface="Trebuchet MS"/>
                        </a:rPr>
                        <a:t>Power</a:t>
                      </a:r>
                      <a:endParaRPr lang="en-US"/>
                    </a:p>
                  </a:txBody>
                  <a:tcPr/>
                </a:tc>
                <a:tc>
                  <a:txBody>
                    <a:bodyPr/>
                    <a:lstStyle/>
                    <a:p>
                      <a:pPr lvl="0">
                        <a:buNone/>
                      </a:pPr>
                      <a:r>
                        <a:rPr lang="en-US" sz="1800" b="0" i="0" u="none" strike="noStrike" noProof="0">
                          <a:latin typeface="Trebuchet MS"/>
                        </a:rPr>
                        <a:t>Requirements</a:t>
                      </a:r>
                      <a:endParaRPr lang="en-US"/>
                    </a:p>
                  </a:txBody>
                  <a:tcPr/>
                </a:tc>
                <a:tc>
                  <a:txBody>
                    <a:bodyPr/>
                    <a:lstStyle/>
                    <a:p>
                      <a:pPr lvl="0">
                        <a:buNone/>
                      </a:pPr>
                      <a:r>
                        <a:rPr lang="en-US" sz="1800" b="0" i="0" u="none" strike="noStrike" noProof="0">
                          <a:latin typeface="Trebuchet MS"/>
                        </a:rPr>
                        <a:t>•Expectations</a:t>
                      </a:r>
                      <a:endParaRPr lang="en-US"/>
                    </a:p>
                  </a:txBody>
                  <a:tcPr/>
                </a:tc>
                <a:tc>
                  <a:txBody>
                    <a:bodyPr/>
                    <a:lstStyle/>
                    <a:p>
                      <a:pPr lvl="0" algn="l">
                        <a:lnSpc>
                          <a:spcPct val="100000"/>
                        </a:lnSpc>
                        <a:spcBef>
                          <a:spcPts val="0"/>
                        </a:spcBef>
                        <a:spcAft>
                          <a:spcPts val="0"/>
                        </a:spcAft>
                        <a:buNone/>
                      </a:pPr>
                      <a:r>
                        <a:rPr lang="en-US" sz="1800" b="0" i="0" u="none" strike="noStrike" noProof="0">
                          <a:latin typeface="Trebuchet MS"/>
                        </a:rPr>
                        <a:t>•Type of influence</a:t>
                      </a:r>
                      <a:endParaRPr lang="en-US"/>
                    </a:p>
                  </a:txBody>
                  <a:tcPr/>
                </a:tc>
                <a:extLst>
                  <a:ext uri="{0D108BD9-81ED-4DB2-BD59-A6C34878D82A}">
                    <a16:rowId xmlns:a16="http://schemas.microsoft.com/office/drawing/2014/main" val="1866118556"/>
                  </a:ext>
                </a:extLst>
              </a:tr>
              <a:tr h="76039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57356124"/>
                  </a:ext>
                </a:extLst>
              </a:tr>
              <a:tr h="76039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23735425"/>
                  </a:ext>
                </a:extLst>
              </a:tr>
              <a:tr h="76039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32017587"/>
                  </a:ext>
                </a:extLst>
              </a:tr>
            </a:tbl>
          </a:graphicData>
        </a:graphic>
      </p:graphicFrame>
    </p:spTree>
    <p:extLst>
      <p:ext uri="{BB962C8B-B14F-4D97-AF65-F5344CB8AC3E}">
        <p14:creationId xmlns:p14="http://schemas.microsoft.com/office/powerpoint/2010/main" val="257917548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B6ED592E108C4DAB53BB278B63C124" ma:contentTypeVersion="2" ma:contentTypeDescription="Create a new document." ma:contentTypeScope="" ma:versionID="4ed4f237d140e2f49918872514da9bd0">
  <xsd:schema xmlns:xsd="http://www.w3.org/2001/XMLSchema" xmlns:xs="http://www.w3.org/2001/XMLSchema" xmlns:p="http://schemas.microsoft.com/office/2006/metadata/properties" xmlns:ns2="e3dcb926-32cb-4378-b1f4-c8e4d56e5407" targetNamespace="http://schemas.microsoft.com/office/2006/metadata/properties" ma:root="true" ma:fieldsID="8561849f11805b2c8aab26af1b63f325" ns2:_="">
    <xsd:import namespace="e3dcb926-32cb-4378-b1f4-c8e4d56e540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dcb926-32cb-4378-b1f4-c8e4d56e54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F324CE-FF9D-4D58-B72C-1384CC2C41FA}">
  <ds:schemaRefs>
    <ds:schemaRef ds:uri="http://schemas.microsoft.com/sharepoint/v3/contenttype/forms"/>
  </ds:schemaRefs>
</ds:datastoreItem>
</file>

<file path=customXml/itemProps2.xml><?xml version="1.0" encoding="utf-8"?>
<ds:datastoreItem xmlns:ds="http://schemas.openxmlformats.org/officeDocument/2006/customXml" ds:itemID="{519F8A36-46C5-4FF8-B6D1-0F55C7731CA0}">
  <ds:schemaRefs>
    <ds:schemaRef ds:uri="e3dcb926-32cb-4378-b1f4-c8e4d56e54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48F8604-FBE1-4A2D-B84D-A528C268749B}">
  <ds:schemaRefs>
    <ds:schemaRef ds:uri="http://schemas.microsoft.com/office/2006/documentManagement/types"/>
    <ds:schemaRef ds:uri="http://schemas.microsoft.com/office/2006/metadata/properties"/>
    <ds:schemaRef ds:uri="e3dcb926-32cb-4378-b1f4-c8e4d56e5407"/>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18</TotalTime>
  <Words>1129</Words>
  <Application>Microsoft Office PowerPoint</Application>
  <PresentationFormat>Widescreen</PresentationFormat>
  <Paragraphs>82</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Facet</vt:lpstr>
      <vt:lpstr>Five Project Management Process Groups</vt:lpstr>
      <vt:lpstr>Project Life Cycle</vt:lpstr>
      <vt:lpstr>What is the project life cycle?</vt:lpstr>
      <vt:lpstr>The 5 process groups of project management</vt:lpstr>
      <vt:lpstr>Initiating </vt:lpstr>
      <vt:lpstr>What is a project charter?</vt:lpstr>
      <vt:lpstr>What’s included in a project charter?</vt:lpstr>
      <vt:lpstr>What is a Stakeholder Register?</vt:lpstr>
      <vt:lpstr>A stakeholder register can have the following information of stakeholders:</vt:lpstr>
      <vt:lpstr>Planning</vt:lpstr>
      <vt:lpstr>Executing</vt:lpstr>
      <vt:lpstr>Executing cont.</vt:lpstr>
      <vt:lpstr>Executing cont.</vt:lpstr>
      <vt:lpstr>Monitoring/ Controlling</vt:lpstr>
      <vt:lpstr>Monitoring/ Controlling cont.</vt:lpstr>
      <vt:lpstr>Closing</vt:lpstr>
      <vt:lpstr>Five Project Management Process Groups, Conclusion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Paez, Christopher</cp:lastModifiedBy>
  <cp:revision>4</cp:revision>
  <dcterms:created xsi:type="dcterms:W3CDTF">2021-11-09T20:01:21Z</dcterms:created>
  <dcterms:modified xsi:type="dcterms:W3CDTF">2021-12-05T22:15:11Z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0x010100CBB6ED592E108C4DAB53BB278B63C124</vt:lpwstr>
  </property>
</Properties>
</file>